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450" r:id="rId2"/>
    <p:sldId id="362" r:id="rId3"/>
    <p:sldId id="375" r:id="rId4"/>
    <p:sldId id="407" r:id="rId5"/>
    <p:sldId id="390" r:id="rId6"/>
    <p:sldId id="408" r:id="rId7"/>
    <p:sldId id="406" r:id="rId8"/>
    <p:sldId id="451" r:id="rId9"/>
    <p:sldId id="396" r:id="rId10"/>
    <p:sldId id="397" r:id="rId11"/>
    <p:sldId id="398" r:id="rId12"/>
    <p:sldId id="395" r:id="rId13"/>
    <p:sldId id="389" r:id="rId14"/>
    <p:sldId id="392" r:id="rId15"/>
    <p:sldId id="393" r:id="rId16"/>
    <p:sldId id="399" r:id="rId17"/>
    <p:sldId id="400" r:id="rId18"/>
    <p:sldId id="405" r:id="rId19"/>
    <p:sldId id="402" r:id="rId20"/>
    <p:sldId id="403" r:id="rId21"/>
    <p:sldId id="404" r:id="rId22"/>
    <p:sldId id="401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48" r:id="rId33"/>
    <p:sldId id="449" r:id="rId34"/>
    <p:sldId id="419" r:id="rId35"/>
    <p:sldId id="420" r:id="rId36"/>
    <p:sldId id="421" r:id="rId37"/>
    <p:sldId id="422" r:id="rId38"/>
    <p:sldId id="425" r:id="rId39"/>
    <p:sldId id="424" r:id="rId40"/>
    <p:sldId id="427" r:id="rId41"/>
    <p:sldId id="447" r:id="rId42"/>
    <p:sldId id="426" r:id="rId43"/>
    <p:sldId id="428" r:id="rId44"/>
    <p:sldId id="429" r:id="rId45"/>
    <p:sldId id="43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4CE"/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1" autoAdjust="0"/>
    <p:restoredTop sz="89881" autoAdjust="0"/>
  </p:normalViewPr>
  <p:slideViewPr>
    <p:cSldViewPr snapToGrid="0">
      <p:cViewPr>
        <p:scale>
          <a:sx n="90" d="100"/>
          <a:sy n="90" d="100"/>
        </p:scale>
        <p:origin x="1470" y="408"/>
      </p:cViewPr>
      <p:guideLst>
        <p:guide orient="horz" pos="2207"/>
        <p:guide pos="38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C3A1F-DC77-4A1C-91A4-B1E23A7ECCFA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7B474-5C3B-4695-B919-F895F8954F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152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74F5E-B186-4128-9C0A-7B07D0A49D35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21099-BC6C-4B33-BEB1-57327BDBF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15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21099-BC6C-4B33-BEB1-57327BDBF2E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30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21099-BC6C-4B33-BEB1-57327BDBF2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55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21099-BC6C-4B33-BEB1-57327BDBF2E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872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21099-BC6C-4B33-BEB1-57327BDBF2E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219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21099-BC6C-4B33-BEB1-57327BDBF2E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87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918" y="914400"/>
            <a:ext cx="9800165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918" y="3560400"/>
            <a:ext cx="9800165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D50ABFC-3629-4AE9-A980-FB754586928B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9782E40A-B6CD-410A-8FA2-6906099F7882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60" y="774000"/>
            <a:ext cx="1097388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A41C0C4-A988-463B-9B10-440553E68BB4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918" y="2484000"/>
            <a:ext cx="9800165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918" y="3560400"/>
            <a:ext cx="9800165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25580" y="9707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60" y="1490400"/>
            <a:ext cx="1097028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DCE3436-BD32-4D0C-98FA-5C612BDC9D6C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996" y="3848400"/>
            <a:ext cx="7769565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996" y="4615200"/>
            <a:ext cx="7769565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F05ED0BA-D21E-4B64-903B-1928E65F330E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346" y="2688465"/>
            <a:ext cx="9749307" cy="14810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60" y="1501200"/>
            <a:ext cx="517731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2231" y="1501200"/>
            <a:ext cx="517731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B3E5260-4BCF-4EF9-AEBE-656F01CBC6E8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60" y="1429200"/>
            <a:ext cx="5342926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60" y="1854000"/>
            <a:ext cx="5342926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6364" y="1421729"/>
            <a:ext cx="5342926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6364" y="1854000"/>
            <a:ext cx="5342926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6757A966-3A47-47F9-B4C2-D165E7C4C8CA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4BF359A6-7FA4-47FB-97BF-70ACBD80D22D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8D69EF3B-3907-4B66-BFA8-49EE0C90B75D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90" y="1555115"/>
            <a:ext cx="5233550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1025" y="1555200"/>
            <a:ext cx="5227715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C9BD817E-56A5-4FB0-8EEB-D408DE4EDA06}" type="datetime1">
              <a:rPr lang="zh-CN" altLang="en-US" smtClean="0"/>
              <a:t>2024/3/13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5808" y="914400"/>
            <a:ext cx="1044103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90" y="914400"/>
            <a:ext cx="9170103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18DF8D4-10DB-4C05-82D8-7617F60EDBA5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14150" y="100093"/>
            <a:ext cx="1097028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60" y="1490400"/>
            <a:ext cx="1097028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60" y="6314400"/>
            <a:ext cx="2700266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9D5EC-7D5D-4F23-84C9-5CD3C3CB8C1E}" type="datetime1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405" y="6314400"/>
            <a:ext cx="396039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8474" y="6314400"/>
            <a:ext cx="2700266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8776" y="121531"/>
            <a:ext cx="652839" cy="651762"/>
          </a:xfrm>
          <a:prstGeom prst="rect">
            <a:avLst/>
          </a:prstGeom>
        </p:spPr>
      </p:pic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03778" y="3010978"/>
            <a:ext cx="3224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Tutorial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70700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68" y="407396"/>
            <a:ext cx="4980046" cy="61576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14842" y="407396"/>
            <a:ext cx="964962" cy="633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70530" y="407396"/>
            <a:ext cx="964962" cy="633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13110" y="407396"/>
            <a:ext cx="964962" cy="633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016881" y="407396"/>
            <a:ext cx="861304" cy="633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916994" y="407396"/>
            <a:ext cx="711137" cy="633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29018" y="4290102"/>
            <a:ext cx="31954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Other</a:t>
            </a: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experimental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variables</a:t>
            </a:r>
          </a:p>
        </p:txBody>
      </p:sp>
      <p:sp>
        <p:nvSpPr>
          <p:cNvPr id="17" name="矩形 16"/>
          <p:cNvSpPr/>
          <p:nvPr/>
        </p:nvSpPr>
        <p:spPr>
          <a:xfrm>
            <a:off x="8860320" y="3167018"/>
            <a:ext cx="10823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Target: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Stability/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4157" y="1539815"/>
            <a:ext cx="4309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Variables: for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First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column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Second column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Third column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….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Attention!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Column name ending with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Column name ending with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Other columns: experimental variables (time/temperature or anything else you're interested in ).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last column: your target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049933" y="4303396"/>
            <a:ext cx="205444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Layer 1 Formula</a:t>
            </a:r>
          </a:p>
        </p:txBody>
      </p:sp>
      <p:sp>
        <p:nvSpPr>
          <p:cNvPr id="20" name="矩形 19"/>
          <p:cNvSpPr/>
          <p:nvPr/>
        </p:nvSpPr>
        <p:spPr>
          <a:xfrm>
            <a:off x="5305647" y="559796"/>
            <a:ext cx="594728" cy="31543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211066" y="531572"/>
            <a:ext cx="594728" cy="31543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232778" y="524613"/>
            <a:ext cx="594728" cy="3154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endCxn id="24" idx="2"/>
          </p:cNvCxnSpPr>
          <p:nvPr/>
        </p:nvCxnSpPr>
        <p:spPr>
          <a:xfrm flipV="1">
            <a:off x="3865579" y="840047"/>
            <a:ext cx="3664563" cy="3084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2249332" y="832631"/>
            <a:ext cx="2989977" cy="2712622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2603702" y="653287"/>
            <a:ext cx="3912781" cy="286873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3551042" y="510987"/>
            <a:ext cx="5721520" cy="543261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4210828" y="653288"/>
            <a:ext cx="4156995" cy="395722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右箭头 14"/>
          <p:cNvSpPr/>
          <p:nvPr/>
        </p:nvSpPr>
        <p:spPr>
          <a:xfrm rot="19177662">
            <a:off x="7941130" y="557621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764505" y="0"/>
            <a:ext cx="7774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   </a:t>
            </a:r>
            <a:r>
              <a:rPr lang="en-US" altLang="zh-CN" sz="20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Smiles    T, t, C   Output</a:t>
            </a:r>
          </a:p>
        </p:txBody>
      </p:sp>
      <p:sp>
        <p:nvSpPr>
          <p:cNvPr id="49" name="矩形 48"/>
          <p:cNvSpPr/>
          <p:nvPr/>
        </p:nvSpPr>
        <p:spPr>
          <a:xfrm>
            <a:off x="10024423" y="3581350"/>
            <a:ext cx="2019188" cy="318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024423" y="3934758"/>
            <a:ext cx="2019188" cy="35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034348" y="4324009"/>
            <a:ext cx="1997231" cy="362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0049933" y="3942107"/>
            <a:ext cx="205444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Layer 2 Formula</a:t>
            </a:r>
          </a:p>
        </p:txBody>
      </p:sp>
      <p:sp>
        <p:nvSpPr>
          <p:cNvPr id="53" name="矩形 52"/>
          <p:cNvSpPr/>
          <p:nvPr/>
        </p:nvSpPr>
        <p:spPr>
          <a:xfrm>
            <a:off x="10037531" y="3545253"/>
            <a:ext cx="2054444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Layer 3 Smiles</a:t>
            </a:r>
          </a:p>
        </p:txBody>
      </p:sp>
      <p:sp>
        <p:nvSpPr>
          <p:cNvPr id="54" name="矩形 53"/>
          <p:cNvSpPr/>
          <p:nvPr/>
        </p:nvSpPr>
        <p:spPr>
          <a:xfrm>
            <a:off x="10219163" y="2619243"/>
            <a:ext cx="1938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Time (t), temperature (T), concentration (c)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F40F8A-E28D-9E79-8400-94FBADEF25DD}"/>
              </a:ext>
            </a:extLst>
          </p:cNvPr>
          <p:cNvSpPr/>
          <p:nvPr/>
        </p:nvSpPr>
        <p:spPr>
          <a:xfrm>
            <a:off x="5650579" y="4224501"/>
            <a:ext cx="15055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variable2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Need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9B7612-83FD-E0CB-BF7E-23CDC97C9BF4}"/>
              </a:ext>
            </a:extLst>
          </p:cNvPr>
          <p:cNvSpPr/>
          <p:nvPr/>
        </p:nvSpPr>
        <p:spPr>
          <a:xfrm>
            <a:off x="6696457" y="3272083"/>
            <a:ext cx="15055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variable3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Need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featurization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4605667" y="3300286"/>
            <a:ext cx="15055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variable1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Need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featurization</a:t>
            </a:r>
          </a:p>
        </p:txBody>
      </p:sp>
    </p:spTree>
    <p:extLst>
      <p:ext uri="{BB962C8B-B14F-4D97-AF65-F5344CB8AC3E}">
        <p14:creationId xmlns:p14="http://schemas.microsoft.com/office/powerpoint/2010/main" val="374163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6" y="1592295"/>
            <a:ext cx="4886351" cy="30901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009173" y="3026031"/>
            <a:ext cx="22439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Automatic 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generation</a:t>
            </a:r>
          </a:p>
        </p:txBody>
      </p:sp>
      <p:sp>
        <p:nvSpPr>
          <p:cNvPr id="9" name="下箭头 8"/>
          <p:cNvSpPr/>
          <p:nvPr/>
        </p:nvSpPr>
        <p:spPr>
          <a:xfrm>
            <a:off x="9888079" y="3083373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6619" y="3277915"/>
            <a:ext cx="1071417" cy="241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41998" y="4863646"/>
            <a:ext cx="2939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for feature selection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train_test_dataset.csv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54289" y="249409"/>
            <a:ext cx="831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Organic-inorganic featurization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2in1</a:t>
            </a: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19636" y="3752722"/>
            <a:ext cx="5015186" cy="2971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56" y="5156034"/>
            <a:ext cx="2182991" cy="14058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r="36446"/>
          <a:stretch/>
        </p:blipFill>
        <p:spPr>
          <a:xfrm>
            <a:off x="7019637" y="3986307"/>
            <a:ext cx="4867564" cy="224958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29220" y="3068281"/>
            <a:ext cx="426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Matminer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magpie descriptor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RDKit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descriptors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633" y="6334"/>
            <a:ext cx="2267530" cy="280372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94414" y="863225"/>
            <a:ext cx="8870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train/test dataset after feature generation save path: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Custom folders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Descriptor generation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→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Hybrid inorganic organic (2in1)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→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train_test_dataset.csv</a:t>
            </a:r>
          </a:p>
        </p:txBody>
      </p:sp>
      <p:sp>
        <p:nvSpPr>
          <p:cNvPr id="17" name="矩形 16"/>
          <p:cNvSpPr/>
          <p:nvPr/>
        </p:nvSpPr>
        <p:spPr>
          <a:xfrm>
            <a:off x="8914570" y="6334"/>
            <a:ext cx="2507593" cy="2971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14">
            <a:extLst>
              <a:ext uri="{FF2B5EF4-FFF2-40B4-BE49-F238E27FC236}">
                <a16:creationId xmlns:a16="http://schemas.microsoft.com/office/drawing/2014/main" id="{7F026235-3593-9E61-3511-7A62F47717D8}"/>
              </a:ext>
            </a:extLst>
          </p:cNvPr>
          <p:cNvSpPr/>
          <p:nvPr/>
        </p:nvSpPr>
        <p:spPr>
          <a:xfrm rot="2980827">
            <a:off x="1925830" y="4050661"/>
            <a:ext cx="1481399" cy="443128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19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2" y="2424031"/>
            <a:ext cx="3246895" cy="163038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1882" y="928078"/>
            <a:ext cx="904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Button (Organic multiple column Smiles): Muti-column organic molecule Smiles</a:t>
            </a:r>
            <a:r>
              <a:rPr lang="zh-CN" altLang="en-US" sz="16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RDKit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descriptors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47" y="2424031"/>
            <a:ext cx="3533093" cy="304338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503055" y="2964697"/>
            <a:ext cx="609600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31273" y="2987572"/>
            <a:ext cx="1494267" cy="192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536" y="2424031"/>
            <a:ext cx="3246895" cy="163038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677236" y="3142241"/>
            <a:ext cx="609600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1882" y="1457509"/>
            <a:ext cx="6399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Descriptors: Organic Multiple column Smiles 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Featurize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下箭头 18"/>
          <p:cNvSpPr/>
          <p:nvPr/>
        </p:nvSpPr>
        <p:spPr>
          <a:xfrm rot="16200000">
            <a:off x="3790602" y="2971883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6200000">
            <a:off x="8106165" y="2971883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66545" y="152426"/>
            <a:ext cx="93229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Button for feature generation: organic 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  <a:endParaRPr lang="en-US" altLang="zh-CN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7989" y="2610281"/>
            <a:ext cx="604123" cy="26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56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869074" y="6240509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918" y="0"/>
            <a:ext cx="8094720" cy="69727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1576" y="46180"/>
            <a:ext cx="3676075" cy="6677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50020" y="57368"/>
            <a:ext cx="3158836" cy="6666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836564" y="57368"/>
            <a:ext cx="840508" cy="6666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34900" y="3028890"/>
            <a:ext cx="3022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 1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molecule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25278" y="3009616"/>
            <a:ext cx="2551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Variable (molecule B)</a:t>
            </a:r>
          </a:p>
        </p:txBody>
      </p:sp>
      <p:sp>
        <p:nvSpPr>
          <p:cNvPr id="12" name="矩形 11"/>
          <p:cNvSpPr/>
          <p:nvPr/>
        </p:nvSpPr>
        <p:spPr>
          <a:xfrm>
            <a:off x="10853214" y="3012287"/>
            <a:ext cx="11194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Target: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Stability/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Efficiency, etc.</a:t>
            </a:r>
          </a:p>
        </p:txBody>
      </p:sp>
      <p:sp>
        <p:nvSpPr>
          <p:cNvPr id="14" name="矩形 13"/>
          <p:cNvSpPr/>
          <p:nvPr/>
        </p:nvSpPr>
        <p:spPr>
          <a:xfrm>
            <a:off x="4666674" y="57368"/>
            <a:ext cx="341745" cy="164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409413" y="46180"/>
            <a:ext cx="341745" cy="164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362792"/>
            <a:ext cx="2631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CSV template for user</a:t>
            </a:r>
          </a:p>
        </p:txBody>
      </p:sp>
      <p:sp>
        <p:nvSpPr>
          <p:cNvPr id="17" name="矩形 16"/>
          <p:cNvSpPr/>
          <p:nvPr/>
        </p:nvSpPr>
        <p:spPr>
          <a:xfrm>
            <a:off x="-88651" y="955260"/>
            <a:ext cx="556133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after featurization 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√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including Smiles or formula 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√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Attention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！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Column name ending with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 or Formula</a:t>
            </a:r>
          </a:p>
        </p:txBody>
      </p:sp>
    </p:spTree>
    <p:extLst>
      <p:ext uri="{BB962C8B-B14F-4D97-AF65-F5344CB8AC3E}">
        <p14:creationId xmlns:p14="http://schemas.microsoft.com/office/powerpoint/2010/main" val="316793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09" y="1829984"/>
            <a:ext cx="5667555" cy="26034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16373" y="3275620"/>
            <a:ext cx="20649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Smiles: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902" y="3895820"/>
            <a:ext cx="4906920" cy="25204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35" y="123877"/>
            <a:ext cx="3321654" cy="286125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9781308" y="3082855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6619" y="3277915"/>
            <a:ext cx="1071417" cy="241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67235" y="5156034"/>
            <a:ext cx="31524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Open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train_test_dataset.csv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Test and train dataset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(For subsequent feature selection)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4677" y="138133"/>
            <a:ext cx="1125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Feature generation (Inorganic)</a:t>
            </a:r>
            <a:endParaRPr lang="en-US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19636" y="3752722"/>
            <a:ext cx="5015186" cy="2971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32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23" y="105083"/>
            <a:ext cx="11764441" cy="705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can be 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extracted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from websites (e.g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., </a:t>
            </a:r>
            <a:r>
              <a:rPr lang="en-US" altLang="zh-CN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Pubchem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180" y="802670"/>
            <a:ext cx="5510809" cy="28740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62" y="4382272"/>
            <a:ext cx="8954750" cy="21529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7266" y="240780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Pubchem</a:t>
            </a: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81382" y="5403273"/>
            <a:ext cx="1163782" cy="267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41963" y="1592762"/>
            <a:ext cx="1810328" cy="267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54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580" y="97070"/>
            <a:ext cx="8718420" cy="7056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2.3. More buttons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featurization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68" y="1447437"/>
            <a:ext cx="8580071" cy="32859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25930" y="3026633"/>
            <a:ext cx="3173120" cy="290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25930" y="3347466"/>
            <a:ext cx="3173120" cy="35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525930" y="3771130"/>
            <a:ext cx="3173120" cy="352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367581" y="3026633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Uniseriate Smiles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RDKit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descriptors generation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6367581" y="3395965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Uniseriate Formula</a:t>
            </a: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One hot of periodic table</a:t>
            </a:r>
          </a:p>
        </p:txBody>
      </p:sp>
      <p:sp>
        <p:nvSpPr>
          <p:cNvPr id="20" name="矩形 19"/>
          <p:cNvSpPr/>
          <p:nvPr/>
        </p:nvSpPr>
        <p:spPr>
          <a:xfrm>
            <a:off x="6367580" y="3777098"/>
            <a:ext cx="545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Uniseriate Formula </a:t>
            </a: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magpie descriptors generation</a:t>
            </a:r>
          </a:p>
        </p:txBody>
      </p:sp>
      <p:sp>
        <p:nvSpPr>
          <p:cNvPr id="21" name="矩形 20"/>
          <p:cNvSpPr/>
          <p:nvPr/>
        </p:nvSpPr>
        <p:spPr>
          <a:xfrm>
            <a:off x="2584696" y="2322875"/>
            <a:ext cx="3173120" cy="2907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28636" y="228357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Recommend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84696" y="2684600"/>
            <a:ext cx="3173120" cy="2907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44408" y="3024094"/>
            <a:ext cx="3429447" cy="1265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579" y="97070"/>
            <a:ext cx="10972523" cy="7056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2.3. Other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button for featurization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one-hot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41153"/>
          <a:stretch/>
        </p:blipFill>
        <p:spPr>
          <a:xfrm>
            <a:off x="616689" y="3712266"/>
            <a:ext cx="10696354" cy="145107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l="40400" t="-3664" r="-182" b="3664"/>
          <a:stretch/>
        </p:blipFill>
        <p:spPr>
          <a:xfrm>
            <a:off x="531629" y="5284463"/>
            <a:ext cx="10866474" cy="14510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8902"/>
          <a:stretch/>
        </p:blipFill>
        <p:spPr>
          <a:xfrm>
            <a:off x="2700704" y="803283"/>
            <a:ext cx="4465640" cy="2005216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>
            <a:off x="5358164" y="3030701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317063" y="3701634"/>
            <a:ext cx="499486" cy="246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246121" y="2531713"/>
            <a:ext cx="784660" cy="283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679844" y="5299406"/>
            <a:ext cx="391885" cy="265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429104" y="4697713"/>
            <a:ext cx="642625" cy="278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698544" y="6314400"/>
            <a:ext cx="642625" cy="278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81033" y="1647941"/>
            <a:ext cx="20656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TiO</a:t>
            </a:r>
            <a:r>
              <a:rPr lang="en-US" altLang="zh-CN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O:   </a:t>
            </a:r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0.666666 for O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Ti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 </a:t>
            </a:r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0.333333</a:t>
            </a:r>
            <a:r>
              <a:rPr lang="zh-CN" altLang="en-US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b="1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Ti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341169" y="2531713"/>
            <a:ext cx="1480369" cy="378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5122643" y="2071335"/>
            <a:ext cx="1658390" cy="264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1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626520" y="2819005"/>
            <a:ext cx="8399443" cy="7056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import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9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3.1. Dataset</a:t>
            </a:r>
            <a:r>
              <a:rPr lang="zh-CN" altLang="en-US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13" y="2450680"/>
            <a:ext cx="4610743" cy="14861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3759" y="1126946"/>
            <a:ext cx="91467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Choose “train_test_dataset.csv”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example</a:t>
            </a:r>
            <a:r>
              <a:rPr lang="zh-CN" altLang="en-US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Descriptor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generation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Hybrid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inorganic organic (2in1)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→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train_test_dataset.csv</a:t>
            </a:r>
          </a:p>
          <a:p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Better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descriptor of domain knowledge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customized)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117" y="2469929"/>
            <a:ext cx="4610743" cy="14861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56349" y="2835598"/>
            <a:ext cx="3726013" cy="212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705102" y="3076774"/>
            <a:ext cx="927458" cy="194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022" y="4117939"/>
            <a:ext cx="4265396" cy="2513261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>
          <a:xfrm>
            <a:off x="5666444" y="3386038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2900" y="4838913"/>
            <a:ext cx="27851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visualization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before feature selection</a:t>
            </a:r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右箭头 14"/>
          <p:cNvSpPr/>
          <p:nvPr/>
        </p:nvSpPr>
        <p:spPr>
          <a:xfrm rot="19177662">
            <a:off x="3656725" y="3156227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4"/>
          <p:cNvSpPr/>
          <p:nvPr/>
        </p:nvSpPr>
        <p:spPr>
          <a:xfrm rot="19177662">
            <a:off x="9383708" y="3536050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65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274" y="128628"/>
            <a:ext cx="1125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Machine learning software</a:t>
            </a:r>
            <a:endParaRPr lang="en-US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93607" y="734320"/>
            <a:ext cx="11221720" cy="0"/>
          </a:xfrm>
          <a:prstGeom prst="line">
            <a:avLst/>
          </a:prstGeom>
          <a:ln w="76200" cmpd="sng">
            <a:gradFill flip="none" rotWithShape="1">
              <a:gsLst>
                <a:gs pos="93578">
                  <a:schemeClr val="bg1"/>
                </a:gs>
                <a:gs pos="0">
                  <a:schemeClr val="bg1">
                    <a:lumMod val="75000"/>
                  </a:schemeClr>
                </a:gs>
                <a:gs pos="2300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677626" y="635348"/>
            <a:ext cx="4511404" cy="3713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pip install </a:t>
            </a:r>
            <a:r>
              <a:rPr lang="en-US" altLang="zh-CN" sz="1600" dirty="0" err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https://pypi.org/project/NJmatML/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publicly available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User-friendly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Function</a:t>
            </a:r>
            <a:r>
              <a:rPr lang="zh-CN" alt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import and visualization/ learning modeling, feature generation (organic and inorganic), feature analysis (importance ranking), feature selection, accuracy calculation, genetic algorithms, prediction, SHAP analysis,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Instructions</a:t>
            </a:r>
            <a:r>
              <a:rPr lang="zh-CN" altLang="en-US" sz="12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https://github.com/Zhang-NJ-Lab/NJmatML/blob/main/2022-11-21/NJmatML-2022-11-21.ipynbynb</a:t>
            </a:r>
            <a:endParaRPr lang="en-US" altLang="zh-CN" sz="11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930" y="1118960"/>
            <a:ext cx="2612572" cy="11286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37695" y="4127190"/>
            <a:ext cx="6577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windows version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Address: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https://figshare.com/articles/software/NJmatML/24607893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doi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https://doi.org/10.6084/m9.figshare.24607893.v1.exe</a:t>
            </a:r>
          </a:p>
        </p:txBody>
      </p:sp>
      <p:sp>
        <p:nvSpPr>
          <p:cNvPr id="12" name="矩形 11"/>
          <p:cNvSpPr/>
          <p:nvPr/>
        </p:nvSpPr>
        <p:spPr>
          <a:xfrm>
            <a:off x="5637694" y="5261546"/>
            <a:ext cx="5222520" cy="11560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Web version, machine learning model construction, demo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https://patrick007.shinyapps.io/zllab_ofi_ml/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publicly available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212312" y="3016953"/>
            <a:ext cx="4032160" cy="1887126"/>
            <a:chOff x="1264318" y="2903422"/>
            <a:chExt cx="4032160" cy="188712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/>
            <a:srcRect l="11296" t="23984" r="67471" b="19556"/>
            <a:stretch/>
          </p:blipFill>
          <p:spPr>
            <a:xfrm>
              <a:off x="1264318" y="2903422"/>
              <a:ext cx="2523398" cy="188712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844" y="3313515"/>
              <a:ext cx="1020440" cy="111967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819" y="2903422"/>
              <a:ext cx="1309659" cy="1832163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1" y="5496040"/>
            <a:ext cx="5017926" cy="57819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68715" y="1023845"/>
            <a:ext cx="1502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version</a:t>
            </a:r>
          </a:p>
        </p:txBody>
      </p:sp>
      <p:sp>
        <p:nvSpPr>
          <p:cNvPr id="19" name="矩形 18"/>
          <p:cNvSpPr/>
          <p:nvPr/>
        </p:nvSpPr>
        <p:spPr>
          <a:xfrm>
            <a:off x="268715" y="2573230"/>
            <a:ext cx="1692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version</a:t>
            </a:r>
          </a:p>
        </p:txBody>
      </p:sp>
      <p:sp>
        <p:nvSpPr>
          <p:cNvPr id="20" name="矩形 19"/>
          <p:cNvSpPr/>
          <p:nvPr/>
        </p:nvSpPr>
        <p:spPr>
          <a:xfrm>
            <a:off x="268714" y="5091557"/>
            <a:ext cx="1274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Web version</a:t>
            </a:r>
          </a:p>
        </p:txBody>
      </p:sp>
      <p:sp>
        <p:nvSpPr>
          <p:cNvPr id="21" name="矩形 20"/>
          <p:cNvSpPr/>
          <p:nvPr/>
        </p:nvSpPr>
        <p:spPr>
          <a:xfrm>
            <a:off x="3202315" y="6339679"/>
            <a:ext cx="7388647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Experimental data</a:t>
            </a: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csv</a:t>
            </a: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Material prediction and validation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5494938" y="6669172"/>
            <a:ext cx="611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342118" y="6322242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NJmatML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68715" y="1026695"/>
            <a:ext cx="5073403" cy="1421844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8714" y="2597282"/>
            <a:ext cx="5073404" cy="2251834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68714" y="5075270"/>
            <a:ext cx="5073404" cy="1172181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5508354" y="1193122"/>
            <a:ext cx="160151" cy="2509484"/>
          </a:xfrm>
          <a:prstGeom prst="leftBrace">
            <a:avLst>
              <a:gd name="adj1" fmla="val 120092"/>
              <a:gd name="adj2" fmla="val 49164"/>
            </a:avLst>
          </a:prstGeom>
          <a:ln w="19050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5481348" y="4216130"/>
            <a:ext cx="133759" cy="1020645"/>
          </a:xfrm>
          <a:prstGeom prst="leftBrace">
            <a:avLst>
              <a:gd name="adj1" fmla="val 120092"/>
              <a:gd name="adj2" fmla="val 48357"/>
            </a:avLst>
          </a:prstGeom>
          <a:ln w="19050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左大括号 27"/>
          <p:cNvSpPr/>
          <p:nvPr/>
        </p:nvSpPr>
        <p:spPr>
          <a:xfrm>
            <a:off x="5470105" y="5338684"/>
            <a:ext cx="125037" cy="1020645"/>
          </a:xfrm>
          <a:prstGeom prst="leftBrace">
            <a:avLst>
              <a:gd name="adj1" fmla="val 120092"/>
              <a:gd name="adj2" fmla="val 48357"/>
            </a:avLst>
          </a:prstGeom>
          <a:ln w="19050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744" y="1081377"/>
            <a:ext cx="2073228" cy="2821298"/>
          </a:xfrm>
          <a:prstGeom prst="rect">
            <a:avLst/>
          </a:prstGeom>
        </p:spPr>
      </p:pic>
      <p:sp>
        <p:nvSpPr>
          <p:cNvPr id="30" name="右箭头 14"/>
          <p:cNvSpPr/>
          <p:nvPr/>
        </p:nvSpPr>
        <p:spPr>
          <a:xfrm rot="19177662">
            <a:off x="-98714" y="314745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38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0582" y="0"/>
            <a:ext cx="10970280" cy="70560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3.2. Heatmap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after data import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2" y="2414556"/>
            <a:ext cx="4610743" cy="14861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3036" y="2973831"/>
            <a:ext cx="1115183" cy="261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 rot="16200000">
            <a:off x="5448669" y="2847108"/>
            <a:ext cx="268406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77622" y="2526015"/>
            <a:ext cx="591959" cy="238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28" y="702102"/>
            <a:ext cx="5251217" cy="603934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407389" y="4192277"/>
            <a:ext cx="1729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Heat Map</a:t>
            </a:r>
          </a:p>
        </p:txBody>
      </p:sp>
      <p:sp>
        <p:nvSpPr>
          <p:cNvPr id="17" name="右箭头 14"/>
          <p:cNvSpPr/>
          <p:nvPr/>
        </p:nvSpPr>
        <p:spPr>
          <a:xfrm rot="19177662">
            <a:off x="-61116" y="3420848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9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030018" y="2819005"/>
            <a:ext cx="5209675" cy="70560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8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4.1.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Preprocessing: RFE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76" y="1146288"/>
            <a:ext cx="4971294" cy="25857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1273" y="1571590"/>
            <a:ext cx="3091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selection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RFE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Recursive feature elimination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327695" y="1571590"/>
            <a:ext cx="1711597" cy="257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42365" y="2310553"/>
            <a:ext cx="2317654" cy="37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656" y="3847046"/>
            <a:ext cx="5163271" cy="2838846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>
            <a:off x="5759004" y="3500301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68207" y="4988925"/>
            <a:ext cx="860993" cy="476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06846" y="4039442"/>
            <a:ext cx="27260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Enter the number of features you want to keep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Such as 13 </a:t>
            </a:r>
          </a:p>
        </p:txBody>
      </p:sp>
      <p:sp>
        <p:nvSpPr>
          <p:cNvPr id="14" name="右箭头 14"/>
          <p:cNvSpPr/>
          <p:nvPr/>
        </p:nvSpPr>
        <p:spPr>
          <a:xfrm rot="19177662">
            <a:off x="3753804" y="2702397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0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397" y="349699"/>
            <a:ext cx="4372585" cy="23625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46" y="3559795"/>
            <a:ext cx="8499936" cy="30714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49133" y="748086"/>
            <a:ext cx="92394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after feature selection: data_rfe.csv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Custom folder → 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Proprocessing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→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RFE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selection → data_rfe.csv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subsequent machine learning process base on this dataset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If you set 13 in the dialog box, the features in the automatically generated data_rfe.csv are 13 columns, and the left and right columns output data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7045545" y="2259257"/>
            <a:ext cx="280287" cy="148268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15645" y="3555825"/>
            <a:ext cx="7490131" cy="3174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005776" y="3555824"/>
            <a:ext cx="765545" cy="3174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38126" y="3185041"/>
            <a:ext cx="2204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(input) </a:t>
            </a:r>
          </a:p>
        </p:txBody>
      </p:sp>
      <p:sp>
        <p:nvSpPr>
          <p:cNvPr id="18" name="矩形 17"/>
          <p:cNvSpPr/>
          <p:nvPr/>
        </p:nvSpPr>
        <p:spPr>
          <a:xfrm>
            <a:off x="8670215" y="3149686"/>
            <a:ext cx="1925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Target(output)</a:t>
            </a:r>
          </a:p>
        </p:txBody>
      </p:sp>
    </p:spTree>
    <p:extLst>
      <p:ext uri="{BB962C8B-B14F-4D97-AF65-F5344CB8AC3E}">
        <p14:creationId xmlns:p14="http://schemas.microsoft.com/office/powerpoint/2010/main" val="376482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4.1 Preprocessing: Feature after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02" y="1196074"/>
            <a:ext cx="9843006" cy="500842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7571" y="2907240"/>
            <a:ext cx="2864969" cy="152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4087" y="4949805"/>
            <a:ext cx="468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after feature selection: data_rfe.csv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右箭头 14"/>
          <p:cNvSpPr/>
          <p:nvPr/>
        </p:nvSpPr>
        <p:spPr>
          <a:xfrm rot="19177662">
            <a:off x="152731" y="4776956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4"/>
          <p:cNvSpPr/>
          <p:nvPr/>
        </p:nvSpPr>
        <p:spPr>
          <a:xfrm rot="19177662">
            <a:off x="3331865" y="550243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4086" y="4876455"/>
            <a:ext cx="4439027" cy="535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88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579" y="97070"/>
            <a:ext cx="11485683" cy="705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4.2 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Preprocessing → Heatmap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after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" r="932" b="2824"/>
          <a:stretch/>
        </p:blipFill>
        <p:spPr>
          <a:xfrm>
            <a:off x="6411432" y="1134751"/>
            <a:ext cx="5235136" cy="50494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" y="3108892"/>
            <a:ext cx="4182059" cy="1247949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 rot="16200000">
            <a:off x="5306082" y="3571385"/>
            <a:ext cx="268406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877162" y="3747682"/>
            <a:ext cx="1095952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7998" y="3811479"/>
            <a:ext cx="1492821" cy="195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7079" y="3108892"/>
            <a:ext cx="1095952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257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4.2 Preprocessing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Pairplot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after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56" y="802670"/>
            <a:ext cx="6050205" cy="61226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" y="3108892"/>
            <a:ext cx="4182059" cy="1247949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 rot="16200000">
            <a:off x="4995756" y="3571384"/>
            <a:ext cx="268406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22608" y="3982390"/>
            <a:ext cx="1095952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7998" y="3811479"/>
            <a:ext cx="1492821" cy="195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7079" y="3108892"/>
            <a:ext cx="1095952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382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4.3.1 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Preprocessing → Feature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importance ranking before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6256"/>
          <a:stretch/>
        </p:blipFill>
        <p:spPr>
          <a:xfrm>
            <a:off x="2669049" y="1179639"/>
            <a:ext cx="5201376" cy="1404073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rot="3526647">
            <a:off x="4551708" y="2118472"/>
            <a:ext cx="280287" cy="1463337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4" y="3211033"/>
            <a:ext cx="3601857" cy="3281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784" y="3015497"/>
            <a:ext cx="4400504" cy="34765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>
          <a:xfrm rot="16200000">
            <a:off x="5195156" y="3829241"/>
            <a:ext cx="268406" cy="2313009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64670" y="2614938"/>
            <a:ext cx="407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importance ranking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Pearson)</a:t>
            </a:r>
          </a:p>
        </p:txBody>
      </p:sp>
      <p:sp>
        <p:nvSpPr>
          <p:cNvPr id="15" name="矩形 14"/>
          <p:cNvSpPr/>
          <p:nvPr/>
        </p:nvSpPr>
        <p:spPr>
          <a:xfrm>
            <a:off x="7897136" y="6501340"/>
            <a:ext cx="258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Shap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is more convincing</a:t>
            </a:r>
          </a:p>
        </p:txBody>
      </p:sp>
      <p:sp>
        <p:nvSpPr>
          <p:cNvPr id="16" name="矩形 15"/>
          <p:cNvSpPr/>
          <p:nvPr/>
        </p:nvSpPr>
        <p:spPr>
          <a:xfrm>
            <a:off x="5362743" y="2082618"/>
            <a:ext cx="2282065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52479" y="2082618"/>
            <a:ext cx="2282065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33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4734" y="92579"/>
            <a:ext cx="10970280" cy="705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4.3.2 Preprocessing → Feature importance ranking after feature selection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6256"/>
          <a:stretch/>
        </p:blipFill>
        <p:spPr>
          <a:xfrm>
            <a:off x="2669049" y="1179639"/>
            <a:ext cx="5201376" cy="1404073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rot="3526647">
            <a:off x="4551708" y="2118472"/>
            <a:ext cx="280287" cy="1463337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4" y="3211033"/>
            <a:ext cx="3601857" cy="3281020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>
          <a:xfrm rot="16200000">
            <a:off x="4706059" y="4318339"/>
            <a:ext cx="268406" cy="133481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797041" y="2664425"/>
            <a:ext cx="6269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importance ranking after feature selection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Pearson)</a:t>
            </a:r>
          </a:p>
        </p:txBody>
      </p:sp>
      <p:sp>
        <p:nvSpPr>
          <p:cNvPr id="15" name="矩形 14"/>
          <p:cNvSpPr/>
          <p:nvPr/>
        </p:nvSpPr>
        <p:spPr>
          <a:xfrm>
            <a:off x="7897136" y="6501340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Shap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排名更被接受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90191" y="2327167"/>
            <a:ext cx="2282065" cy="268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720" y="3136537"/>
            <a:ext cx="5557012" cy="323863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910720" y="3055824"/>
            <a:ext cx="5689401" cy="343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537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491162" y="2723400"/>
            <a:ext cx="5209675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 Machine learning model construction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23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274" y="128628"/>
            <a:ext cx="1125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Machine learning software</a:t>
            </a:r>
            <a:endParaRPr lang="en-US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7020" y="838093"/>
            <a:ext cx="11221720" cy="0"/>
          </a:xfrm>
          <a:prstGeom prst="line">
            <a:avLst/>
          </a:prstGeom>
          <a:ln w="76200" cmpd="sng">
            <a:gradFill flip="none" rotWithShape="1">
              <a:gsLst>
                <a:gs pos="93578">
                  <a:schemeClr val="bg1"/>
                </a:gs>
                <a:gs pos="0">
                  <a:schemeClr val="bg1">
                    <a:lumMod val="75000"/>
                  </a:schemeClr>
                </a:gs>
                <a:gs pos="2300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</a:schemeClr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" y="1879825"/>
            <a:ext cx="5263670" cy="39163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/>
          <a:srcRect l="10847" t="2427" r="59174" b="82178"/>
          <a:stretch/>
        </p:blipFill>
        <p:spPr>
          <a:xfrm>
            <a:off x="8342191" y="1062492"/>
            <a:ext cx="2909675" cy="107181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5"/>
          <a:srcRect l="21946" t="26939" r="41632" b="22455"/>
          <a:stretch/>
        </p:blipFill>
        <p:spPr>
          <a:xfrm>
            <a:off x="9775560" y="4674248"/>
            <a:ext cx="2199261" cy="69855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379" y="5611543"/>
            <a:ext cx="2199261" cy="10053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7"/>
          <a:srcRect l="8546"/>
          <a:stretch/>
        </p:blipFill>
        <p:spPr>
          <a:xfrm>
            <a:off x="7496477" y="2539247"/>
            <a:ext cx="1923692" cy="78396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8"/>
          <a:srcRect l="6486" t="20651"/>
          <a:stretch/>
        </p:blipFill>
        <p:spPr>
          <a:xfrm>
            <a:off x="9590583" y="2573041"/>
            <a:ext cx="2369529" cy="7022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9"/>
          <a:srcRect l="23684"/>
          <a:stretch/>
        </p:blipFill>
        <p:spPr>
          <a:xfrm>
            <a:off x="8252765" y="3377295"/>
            <a:ext cx="2794959" cy="92117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258988" y="1427156"/>
            <a:ext cx="200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main window</a:t>
            </a:r>
            <a:endParaRPr lang="en-US" altLang="zh-CN" sz="16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35512" y="1213176"/>
            <a:ext cx="1503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 import</a:t>
            </a:r>
          </a:p>
        </p:txBody>
      </p:sp>
      <p:sp>
        <p:nvSpPr>
          <p:cNvPr id="37" name="矩形 36"/>
          <p:cNvSpPr/>
          <p:nvPr/>
        </p:nvSpPr>
        <p:spPr>
          <a:xfrm>
            <a:off x="5485400" y="2466992"/>
            <a:ext cx="205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generation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5512" y="3672642"/>
            <a:ext cx="16717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39" name="矩形 38"/>
          <p:cNvSpPr/>
          <p:nvPr/>
        </p:nvSpPr>
        <p:spPr>
          <a:xfrm>
            <a:off x="5654104" y="4788029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Machine learning 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41" name="矩形 40"/>
          <p:cNvSpPr/>
          <p:nvPr/>
        </p:nvSpPr>
        <p:spPr>
          <a:xfrm>
            <a:off x="5698029" y="6072931"/>
            <a:ext cx="1347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Virtual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space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prediction</a:t>
            </a: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6445990" y="1650023"/>
            <a:ext cx="0" cy="5511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6452269" y="3002188"/>
            <a:ext cx="0" cy="5511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6448821" y="4139168"/>
            <a:ext cx="0" cy="5511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6441924" y="5404073"/>
            <a:ext cx="0" cy="5511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327836" y="2142787"/>
            <a:ext cx="2356998" cy="307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7461652" y="1004421"/>
            <a:ext cx="4576284" cy="10608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7440183" y="2240553"/>
            <a:ext cx="4670754" cy="108488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7440183" y="3470329"/>
            <a:ext cx="4670754" cy="86657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7461652" y="4432683"/>
            <a:ext cx="4670754" cy="9801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461652" y="5548931"/>
            <a:ext cx="4670754" cy="114902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7486749" y="2226523"/>
            <a:ext cx="4151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Organic(</a:t>
            </a:r>
            <a:r>
              <a:rPr lang="en-US" altLang="zh-CN" sz="1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RDKit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Inorganic</a:t>
            </a: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Matminer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86749" y="4351119"/>
            <a:ext cx="49006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Random forest/</a:t>
            </a:r>
            <a:r>
              <a:rPr lang="en-US" altLang="zh-CN" sz="1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XGBoost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/Neural network/</a:t>
            </a:r>
            <a:r>
              <a:rPr lang="en-US" altLang="zh-CN" sz="1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Adaboost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etc.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Regression/</a:t>
            </a:r>
            <a:r>
              <a:rPr lang="en-US" altLang="zh-CN" sz="16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classfication</a:t>
            </a:r>
            <a:endParaRPr lang="en-US" altLang="zh-CN" sz="16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Genetic/Shapley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Adjustable parameters</a:t>
            </a:r>
          </a:p>
        </p:txBody>
      </p:sp>
      <p:sp>
        <p:nvSpPr>
          <p:cNvPr id="57" name="矩形 56"/>
          <p:cNvSpPr/>
          <p:nvPr/>
        </p:nvSpPr>
        <p:spPr>
          <a:xfrm>
            <a:off x="736248" y="2713241"/>
            <a:ext cx="4312282" cy="2455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838572" y="3838021"/>
            <a:ext cx="2755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generation(csv, figure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6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890823" y="2127256"/>
            <a:ext cx="15263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Button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clicking</a:t>
            </a:r>
          </a:p>
        </p:txBody>
      </p:sp>
      <p:sp>
        <p:nvSpPr>
          <p:cNvPr id="40" name="右箭头 14"/>
          <p:cNvSpPr/>
          <p:nvPr/>
        </p:nvSpPr>
        <p:spPr>
          <a:xfrm rot="19177662">
            <a:off x="6710905" y="4890050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14"/>
          <p:cNvSpPr/>
          <p:nvPr/>
        </p:nvSpPr>
        <p:spPr>
          <a:xfrm rot="19177662">
            <a:off x="6728437" y="2667889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867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5.1 Machine learning model construction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4" y="1779715"/>
            <a:ext cx="4977055" cy="4455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44755" y="2289575"/>
            <a:ext cx="1633572" cy="3324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55781" y="2289575"/>
            <a:ext cx="1214543" cy="400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876" y="1967021"/>
            <a:ext cx="1214543" cy="310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586" y="1958178"/>
            <a:ext cx="4129393" cy="19014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411821" y="2289575"/>
            <a:ext cx="1275158" cy="1474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957864" y="2449065"/>
            <a:ext cx="1186136" cy="400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557586" y="1877268"/>
            <a:ext cx="1186136" cy="400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39126" y="1158042"/>
            <a:ext cx="4402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Machine learning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Regression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task</a:t>
            </a:r>
          </a:p>
        </p:txBody>
      </p:sp>
      <p:sp>
        <p:nvSpPr>
          <p:cNvPr id="18" name="右箭头 14"/>
          <p:cNvSpPr/>
          <p:nvPr/>
        </p:nvSpPr>
        <p:spPr>
          <a:xfrm rot="19177662">
            <a:off x="7112964" y="2987359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4"/>
          <p:cNvSpPr/>
          <p:nvPr/>
        </p:nvSpPr>
        <p:spPr>
          <a:xfrm rot="19177662">
            <a:off x="1013720" y="2953276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3DABFC-4DF6-9859-BFAC-DE9E7BF43DF4}"/>
              </a:ext>
            </a:extLst>
          </p:cNvPr>
          <p:cNvSpPr/>
          <p:nvPr/>
        </p:nvSpPr>
        <p:spPr>
          <a:xfrm>
            <a:off x="6349560" y="1235876"/>
            <a:ext cx="48638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Machine learning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Classification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1310611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5.2.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Machine learning: hyperparameters setting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independent dialog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6" name="矩形 15"/>
          <p:cNvSpPr/>
          <p:nvPr/>
        </p:nvSpPr>
        <p:spPr>
          <a:xfrm>
            <a:off x="420524" y="961736"/>
            <a:ext cx="4523674" cy="36933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none">
            <a:spAutoFit/>
          </a:bodyPr>
          <a:lstStyle/>
          <a:p>
            <a:r>
              <a:rPr lang="en-US" altLang="zh-CN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e.g.</a:t>
            </a:r>
            <a:r>
              <a:rPr lang="zh-CN" altLang="en-US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u="sng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XGBoos</a:t>
            </a:r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hyperparameter</a:t>
            </a:r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customizable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5" y="1490134"/>
            <a:ext cx="4477892" cy="514106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887" y="1490134"/>
            <a:ext cx="4539973" cy="523486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479610" y="3096036"/>
            <a:ext cx="2262935" cy="120032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All machine learning </a:t>
            </a:r>
            <a:r>
              <a:rPr lang="en-US" altLang="zh-CN" b="1" u="sng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algorithms </a:t>
            </a:r>
            <a:r>
              <a:rPr lang="en-US" altLang="zh-CN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support hyperparameter customization 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3B73C8-1410-E573-BD50-13F9B94BDEFA}"/>
              </a:ext>
            </a:extLst>
          </p:cNvPr>
          <p:cNvSpPr/>
          <p:nvPr/>
        </p:nvSpPr>
        <p:spPr>
          <a:xfrm>
            <a:off x="6671490" y="997795"/>
            <a:ext cx="5090176" cy="36933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none">
            <a:spAutoFit/>
          </a:bodyPr>
          <a:lstStyle/>
          <a:p>
            <a:r>
              <a:rPr lang="en-US" altLang="zh-CN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e.g.</a:t>
            </a:r>
            <a:r>
              <a:rPr lang="zh-CN" altLang="en-US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Random forest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hyperparameter</a:t>
            </a:r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customizable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640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227" y="-4027"/>
            <a:ext cx="12651836" cy="70560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5.3. </a:t>
            </a:r>
            <a:r>
              <a:rPr lang="en-US" altLang="zh-CN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Machine learning : data </a:t>
            </a:r>
            <a:r>
              <a:rPr lang="en-US" altLang="zh-CN" sz="28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fitting/accuracy/hyperparameters</a:t>
            </a:r>
            <a:endParaRPr lang="zh-CN" altLang="en-US" sz="2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032958" y="6314400"/>
            <a:ext cx="545782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27276" y="1692980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Default hyperparameters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6" y="2226781"/>
            <a:ext cx="2984058" cy="34259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06" y="766460"/>
            <a:ext cx="3233280" cy="6091540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>
          <a:xfrm rot="16200000">
            <a:off x="3397221" y="3446951"/>
            <a:ext cx="263788" cy="649359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892310" y="3168718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fitting</a:t>
            </a:r>
          </a:p>
        </p:txBody>
      </p:sp>
      <p:sp>
        <p:nvSpPr>
          <p:cNvPr id="20" name="矩形 19"/>
          <p:cNvSpPr/>
          <p:nvPr/>
        </p:nvSpPr>
        <p:spPr>
          <a:xfrm>
            <a:off x="5032807" y="1061603"/>
            <a:ext cx="1996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Test dataset</a:t>
            </a:r>
          </a:p>
        </p:txBody>
      </p:sp>
      <p:sp>
        <p:nvSpPr>
          <p:cNvPr id="21" name="矩形 20"/>
          <p:cNvSpPr/>
          <p:nvPr/>
        </p:nvSpPr>
        <p:spPr>
          <a:xfrm>
            <a:off x="5032807" y="4298464"/>
            <a:ext cx="2222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Train dataset</a:t>
            </a:r>
          </a:p>
        </p:txBody>
      </p:sp>
      <p:sp>
        <p:nvSpPr>
          <p:cNvPr id="11" name="右箭头 14"/>
          <p:cNvSpPr/>
          <p:nvPr/>
        </p:nvSpPr>
        <p:spPr>
          <a:xfrm rot="19177662">
            <a:off x="5071953" y="315343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4"/>
          <p:cNvSpPr/>
          <p:nvPr/>
        </p:nvSpPr>
        <p:spPr>
          <a:xfrm rot="19177662">
            <a:off x="5065821" y="6360819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578221" y="1692980"/>
            <a:ext cx="2837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Hyperparameter resetting: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02" y="2213819"/>
            <a:ext cx="2984058" cy="3425996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6200000">
            <a:off x="7774600" y="3550853"/>
            <a:ext cx="263788" cy="649359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66" y="5812285"/>
            <a:ext cx="758759" cy="60929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293323" y="6062637"/>
            <a:ext cx="873283" cy="568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221118" y="3047110"/>
            <a:ext cx="873283" cy="568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352625" y="5826469"/>
            <a:ext cx="2916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Repeat the parameters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until the test set is accurate</a:t>
            </a:r>
          </a:p>
        </p:txBody>
      </p:sp>
      <p:sp>
        <p:nvSpPr>
          <p:cNvPr id="26" name="矩形 25"/>
          <p:cNvSpPr/>
          <p:nvPr/>
        </p:nvSpPr>
        <p:spPr>
          <a:xfrm>
            <a:off x="74716" y="5622729"/>
            <a:ext cx="37882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 improve accuracy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Customized descriptors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 Machine learning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algorithm and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hyperparameter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32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2510" y="27921"/>
            <a:ext cx="11075720" cy="705600"/>
          </a:xfrm>
        </p:spPr>
        <p:txBody>
          <a:bodyPr>
            <a:no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5.4 Machine learning classification task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e.g</a:t>
            </a:r>
            <a:r>
              <a:rPr lang="en-US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., Stable 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 </a:t>
            </a:r>
            <a:r>
              <a:rPr lang="en-US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unstable</a:t>
            </a:r>
            <a:r>
              <a:rPr lang="zh-CN" altLang="en-US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0" y="702835"/>
            <a:ext cx="6865031" cy="615516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042796" y="1213594"/>
            <a:ext cx="2005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ROC of train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28" name="矩形 27"/>
          <p:cNvSpPr/>
          <p:nvPr/>
        </p:nvSpPr>
        <p:spPr>
          <a:xfrm>
            <a:off x="4133193" y="1678820"/>
            <a:ext cx="2909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Confusion matrix of train dataset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66" y="2224247"/>
            <a:ext cx="758759" cy="609291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530296" y="2863903"/>
            <a:ext cx="3788217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Repeat the parameters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until the test set is accurate</a:t>
            </a:r>
          </a:p>
          <a:p>
            <a:pPr algn="ctr"/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Again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 improve accuracy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Customized descriptors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 Machine learning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algorithm and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hyperparameter 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12A78E-E74A-D227-F703-E3965790EF04}"/>
              </a:ext>
            </a:extLst>
          </p:cNvPr>
          <p:cNvSpPr/>
          <p:nvPr/>
        </p:nvSpPr>
        <p:spPr>
          <a:xfrm>
            <a:off x="1217712" y="4397911"/>
            <a:ext cx="18517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ROC of teat 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CF9FA9-2207-ABFD-7B9D-94304064BE5B}"/>
              </a:ext>
            </a:extLst>
          </p:cNvPr>
          <p:cNvSpPr/>
          <p:nvPr/>
        </p:nvSpPr>
        <p:spPr>
          <a:xfrm>
            <a:off x="4013450" y="4900991"/>
            <a:ext cx="2909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Confusion matrix of test dataset</a:t>
            </a:r>
          </a:p>
        </p:txBody>
      </p:sp>
    </p:spTree>
    <p:extLst>
      <p:ext uri="{BB962C8B-B14F-4D97-AF65-F5344CB8AC3E}">
        <p14:creationId xmlns:p14="http://schemas.microsoft.com/office/powerpoint/2010/main" val="2211540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030018" y="2819005"/>
            <a:ext cx="5209675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85000" lnSpcReduction="1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6. </a:t>
            </a:r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Visual space prediction</a:t>
            </a:r>
            <a:endParaRPr lang="zh-CN" altLang="en-US" sz="3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386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Visual space 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prediction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15435"/>
          <a:stretch/>
        </p:blipFill>
        <p:spPr>
          <a:xfrm>
            <a:off x="6024890" y="352820"/>
            <a:ext cx="5411814" cy="17802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999" y="2841724"/>
            <a:ext cx="5553850" cy="18957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15435"/>
          <a:stretch/>
        </p:blipFill>
        <p:spPr>
          <a:xfrm>
            <a:off x="6131216" y="4911578"/>
            <a:ext cx="5632018" cy="185267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89962" y="752253"/>
            <a:ext cx="2792520" cy="221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131217" y="483713"/>
            <a:ext cx="882224" cy="236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771295" y="752253"/>
            <a:ext cx="899745" cy="221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83947" y="5610026"/>
            <a:ext cx="899745" cy="221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799104" y="3156401"/>
            <a:ext cx="757709" cy="1563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31216" y="3156401"/>
            <a:ext cx="4525852" cy="1563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4907" y="834939"/>
            <a:ext cx="56292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If you need dataset featurization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Begin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with import and generate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Following the process: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Prediction→ Import and generate (same as before) →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 →Generate →Import virtual data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without label) →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Select machine learning model → Prediction generation (with label)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If you has an featured prediction dataset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Following the process: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Prediction→Import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virtual data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without label) → Select machine learning model → Prediction generation (with label)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Attention!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Align the prediction set with the training test set</a:t>
            </a:r>
            <a:b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last column should be empty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last column must have a list name</a:t>
            </a:r>
          </a:p>
        </p:txBody>
      </p:sp>
      <p:sp>
        <p:nvSpPr>
          <p:cNvPr id="18" name="下箭头 17"/>
          <p:cNvSpPr/>
          <p:nvPr/>
        </p:nvSpPr>
        <p:spPr>
          <a:xfrm>
            <a:off x="10088463" y="1082971"/>
            <a:ext cx="280287" cy="1625702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10111734" y="4575166"/>
            <a:ext cx="280287" cy="998667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4"/>
          <p:cNvSpPr/>
          <p:nvPr/>
        </p:nvSpPr>
        <p:spPr>
          <a:xfrm rot="19177662">
            <a:off x="5431542" y="98359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520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Visual space prediction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193" y="1862265"/>
            <a:ext cx="4982270" cy="34390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072" y="3354571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 virtual data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without label)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Virtual_generate_final.csv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039086" y="1967667"/>
            <a:ext cx="3030485" cy="360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943932" y="4710867"/>
            <a:ext cx="3030485" cy="360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14"/>
          <p:cNvSpPr/>
          <p:nvPr/>
        </p:nvSpPr>
        <p:spPr>
          <a:xfrm rot="19177662">
            <a:off x="4747826" y="5450705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右箭头 14"/>
          <p:cNvSpPr/>
          <p:nvPr/>
        </p:nvSpPr>
        <p:spPr>
          <a:xfrm rot="19177662">
            <a:off x="6108793" y="2532829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759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Visual space prediction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94" y="2376679"/>
            <a:ext cx="10402752" cy="20195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132620" y="2552457"/>
            <a:ext cx="935873" cy="1843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52870" y="1081795"/>
            <a:ext cx="9601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Prediction → Import virtual data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without label) → Select machine learning model →</a:t>
            </a:r>
          </a:p>
          <a:p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Prediction generation (with label)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10221" y="1850065"/>
            <a:ext cx="5358601" cy="1318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392883" y="1798990"/>
            <a:ext cx="3799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Target output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stability/efficiency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48251" y="4894414"/>
            <a:ext cx="4837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 be verified by experiments!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右箭头 14"/>
          <p:cNvSpPr/>
          <p:nvPr/>
        </p:nvSpPr>
        <p:spPr>
          <a:xfrm rot="19177662">
            <a:off x="9223924" y="4365831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184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030018" y="2819005"/>
            <a:ext cx="5209675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925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 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Shap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feature analysis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086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11837"/>
          <a:stretch/>
        </p:blipFill>
        <p:spPr>
          <a:xfrm>
            <a:off x="4519386" y="946298"/>
            <a:ext cx="7059353" cy="57303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Shap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feature analysis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3" y="1029384"/>
            <a:ext cx="1609950" cy="1219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43" y="6194964"/>
            <a:ext cx="1086002" cy="3048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68" y="3078535"/>
            <a:ext cx="1267002" cy="18671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573608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import: Data_rfe.csv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754" y="2988190"/>
            <a:ext cx="4226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Choose your machine learning model.dat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1301360" y="2233077"/>
            <a:ext cx="230619" cy="627792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1272708" y="5018749"/>
            <a:ext cx="230619" cy="627792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31888" y="802670"/>
            <a:ext cx="3211033" cy="3572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49062" y="4986670"/>
            <a:ext cx="3346798" cy="1719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5159" y="967150"/>
            <a:ext cx="1713371" cy="1191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442110" y="84525"/>
            <a:ext cx="3700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Clicking button “result”: Shapley figures automatically generated</a:t>
            </a:r>
            <a:endParaRPr lang="zh-CN" altLang="en-US" dirty="0"/>
          </a:p>
        </p:txBody>
      </p:sp>
      <p:sp>
        <p:nvSpPr>
          <p:cNvPr id="17" name="右箭头 14"/>
          <p:cNvSpPr/>
          <p:nvPr/>
        </p:nvSpPr>
        <p:spPr>
          <a:xfrm rot="19177662">
            <a:off x="235858" y="1529713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212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88588" y="2914725"/>
            <a:ext cx="4916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Select file saving </a:t>
            </a:r>
            <a:r>
              <a:rPr lang="en-US" altLang="zh-CN" sz="3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path</a:t>
            </a:r>
          </a:p>
          <a:p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61158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222205" y="2893433"/>
            <a:ext cx="7378995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 Genetic algorithm (symbolic regression/symbolic </a:t>
            </a:r>
            <a:r>
              <a:rPr lang="en-US" altLang="zh-CN" sz="32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classification)</a:t>
            </a:r>
            <a:endParaRPr lang="zh-CN" altLang="en-US" sz="32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811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997" y="1543599"/>
            <a:ext cx="4939482" cy="42435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4" y="1388286"/>
            <a:ext cx="4468000" cy="48911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68983" y="1767957"/>
            <a:ext cx="209403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Hoist Mutation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Point Mutation</a:t>
            </a:r>
          </a:p>
          <a:p>
            <a:pPr>
              <a:lnSpc>
                <a:spcPct val="200000"/>
              </a:lnSpc>
            </a:pPr>
            <a:endParaRPr lang="en-US" altLang="zh-CN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Crossover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Subtree mutation</a:t>
            </a:r>
            <a:endParaRPr lang="zh-CN" altLang="en-US" sz="2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1332" y="128808"/>
            <a:ext cx="8586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</a:t>
            </a:r>
            <a:r>
              <a:rPr lang="en-US" altLang="zh-CN" sz="3600" b="1" spc="3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Mutation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 rot="16200000">
            <a:off x="5676930" y="2460765"/>
            <a:ext cx="320421" cy="1832609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10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model 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construction</a:t>
            </a:r>
            <a:r>
              <a:rPr lang="zh-CN" altLang="en-US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 csv</a:t>
            </a:r>
            <a:r>
              <a:rPr lang="zh-CN" altLang="en-US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03" y="2116643"/>
            <a:ext cx="2105319" cy="905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79" y="1208568"/>
            <a:ext cx="4086795" cy="22386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760" y="4203893"/>
            <a:ext cx="7249537" cy="21815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8407" y="1268736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e.g., Data_rfe.csv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6903" y="2116643"/>
            <a:ext cx="830241" cy="256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28937" y="2372728"/>
            <a:ext cx="1380077" cy="242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52605" y="2628813"/>
            <a:ext cx="1380077" cy="242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26333" y="3021644"/>
            <a:ext cx="3536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Button of symbolic regression and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symbolic classification 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91679" y="2708584"/>
            <a:ext cx="966793" cy="256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91679" y="3456637"/>
            <a:ext cx="5832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Choose dataset after feature selection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e.g., data_rfe.csv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61333" y="6456444"/>
            <a:ext cx="571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model constructing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default hyperparameter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6" name="矩形 15"/>
          <p:cNvSpPr/>
          <p:nvPr/>
        </p:nvSpPr>
        <p:spPr>
          <a:xfrm>
            <a:off x="1977936" y="4149135"/>
            <a:ext cx="7312361" cy="2307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4"/>
          <p:cNvSpPr/>
          <p:nvPr/>
        </p:nvSpPr>
        <p:spPr>
          <a:xfrm rot="19177662">
            <a:off x="480908" y="255022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629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model construction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Figure </a:t>
            </a:r>
            <a:r>
              <a:rPr lang="en-US" altLang="zh-CN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25" y="1832480"/>
            <a:ext cx="9389214" cy="41217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5580" y="1065922"/>
            <a:ext cx="1150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If it is not automatically opened, view the path of the graph: Customize the save </a:t>
            </a:r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path → GP → Symbolic 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regression</a:t>
            </a:r>
            <a:endParaRPr lang="zh-CN" altLang="en-US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39983" y="3139042"/>
            <a:ext cx="7729589" cy="2307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860979" y="1805304"/>
            <a:ext cx="4114519" cy="726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4"/>
          <p:cNvSpPr/>
          <p:nvPr/>
        </p:nvSpPr>
        <p:spPr>
          <a:xfrm rot="19177662">
            <a:off x="7395332" y="5238054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4"/>
          <p:cNvSpPr/>
          <p:nvPr/>
        </p:nvSpPr>
        <p:spPr>
          <a:xfrm rot="19177662">
            <a:off x="2922569" y="2531660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41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74" y="691116"/>
            <a:ext cx="4064612" cy="24561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114" y="-1012"/>
            <a:ext cx="9436877" cy="705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 model construction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Symbolic Tree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630" t="1802" r="5688" b="1979"/>
          <a:stretch/>
        </p:blipFill>
        <p:spPr>
          <a:xfrm>
            <a:off x="5124893" y="1318437"/>
            <a:ext cx="3019647" cy="505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819" y="3721396"/>
            <a:ext cx="3561741" cy="27407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1414" t="1324" r="4022" b="656"/>
          <a:stretch/>
        </p:blipFill>
        <p:spPr>
          <a:xfrm>
            <a:off x="2441831" y="1318435"/>
            <a:ext cx="2040471" cy="5154363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18925" y="1308813"/>
            <a:ext cx="2861789" cy="2011503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2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Explainability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!</a:t>
            </a:r>
          </a:p>
          <a:p>
            <a:pPr>
              <a:lnSpc>
                <a:spcPct val="17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Science!</a:t>
            </a:r>
          </a:p>
          <a:p>
            <a:pPr>
              <a:lnSpc>
                <a:spcPct val="17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White box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922674" y="1318436"/>
            <a:ext cx="3253764" cy="5154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41831" y="1318435"/>
            <a:ext cx="2050023" cy="5154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720" y="577470"/>
            <a:ext cx="2607719" cy="41953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934732" y="540635"/>
            <a:ext cx="2186924" cy="516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4"/>
          <p:cNvSpPr/>
          <p:nvPr/>
        </p:nvSpPr>
        <p:spPr>
          <a:xfrm rot="19952550">
            <a:off x="8020708" y="813846"/>
            <a:ext cx="826023" cy="20493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468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14425" y="2946596"/>
            <a:ext cx="9601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 be continued (Other software functions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NLP/</a:t>
            </a:r>
            <a:r>
              <a:rPr lang="en-US" altLang="zh-CN" sz="32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Featurizer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/Algorithms/DFT/SLME/CSP/Linux, etc.</a:t>
            </a:r>
            <a:r>
              <a:rPr lang="zh-CN" altLang="en-US" sz="3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4308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4" y="2657817"/>
            <a:ext cx="3172268" cy="1190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648" y="891499"/>
            <a:ext cx="4067951" cy="4876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441" y="2457427"/>
            <a:ext cx="2089320" cy="15915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7324" y="176723"/>
            <a:ext cx="669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Select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Project 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Folder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Customized)</a:t>
            </a:r>
            <a:endParaRPr lang="en-US" altLang="zh-CN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下箭头 19"/>
          <p:cNvSpPr/>
          <p:nvPr/>
        </p:nvSpPr>
        <p:spPr>
          <a:xfrm rot="16200000">
            <a:off x="4092829" y="2942711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rot="16200000">
            <a:off x="9160305" y="2942712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14"/>
          <p:cNvSpPr/>
          <p:nvPr/>
        </p:nvSpPr>
        <p:spPr>
          <a:xfrm rot="19177662">
            <a:off x="29413" y="3516451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358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7324" y="176723"/>
            <a:ext cx="669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Select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Project Folder (Customized)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73" y="1182661"/>
            <a:ext cx="7776965" cy="513173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80340" y="1263456"/>
            <a:ext cx="541595" cy="299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0673" y="2507465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0673" y="2826263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680673" y="3142885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80673" y="3468679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680673" y="3787477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80672" y="4149253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680672" y="4475047"/>
            <a:ext cx="1636685" cy="32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665312" y="2507465"/>
            <a:ext cx="670877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import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Feature generation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Genetic</a:t>
            </a:r>
            <a:r>
              <a:rPr lang="zh-CN" altLang="en-US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algorithm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Machine learning model (regression and classification)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Visual space prediction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processing</a:t>
            </a:r>
            <a:r>
              <a:rPr lang="zh-CN" altLang="en-US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(Feature selection, etc.)</a:t>
            </a:r>
          </a:p>
          <a:p>
            <a:r>
              <a:rPr lang="en-US" altLang="zh-CN" sz="21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Shapley analysis</a:t>
            </a:r>
          </a:p>
        </p:txBody>
      </p:sp>
      <p:sp>
        <p:nvSpPr>
          <p:cNvPr id="21" name="矩形 20"/>
          <p:cNvSpPr/>
          <p:nvPr/>
        </p:nvSpPr>
        <p:spPr>
          <a:xfrm>
            <a:off x="1197319" y="5520471"/>
            <a:ext cx="70861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New 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are generated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 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these folders</a:t>
            </a:r>
            <a:endParaRPr lang="en-US" altLang="zh-CN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7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88588" y="2914725"/>
            <a:ext cx="7071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 Material/Molecule Featurization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3403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702" y="3771016"/>
            <a:ext cx="4337886" cy="16613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" y="3771016"/>
            <a:ext cx="4337886" cy="166131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796996" y="4205052"/>
            <a:ext cx="609600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2645" y="4204261"/>
            <a:ext cx="1494267" cy="192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 rot="16200000">
            <a:off x="4479892" y="4226528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6200000">
            <a:off x="7212057" y="4226528"/>
            <a:ext cx="280287" cy="621003"/>
          </a:xfrm>
          <a:prstGeom prst="downArrow">
            <a:avLst>
              <a:gd name="adj1" fmla="val 50000"/>
              <a:gd name="adj2" fmla="val 10272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52262" y="102830"/>
            <a:ext cx="11079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 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Featurization button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feature generation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organic </a:t>
            </a:r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and inorganic</a:t>
            </a:r>
            <a:r>
              <a:rPr lang="zh-CN" altLang="en-US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32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4191" y="3964127"/>
            <a:ext cx="609600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486419" y="4348700"/>
            <a:ext cx="609600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592333" y="3341380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 raw</a:t>
            </a:r>
          </a:p>
        </p:txBody>
      </p:sp>
      <p:sp>
        <p:nvSpPr>
          <p:cNvPr id="3" name="矩形 2"/>
          <p:cNvSpPr/>
          <p:nvPr/>
        </p:nvSpPr>
        <p:spPr>
          <a:xfrm>
            <a:off x="8493248" y="3288804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Featurize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29" y="3388069"/>
            <a:ext cx="2085140" cy="257820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620035" y="6174579"/>
            <a:ext cx="47836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Original dataset: including formula and smile codes 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(csv: UTF-8) </a:t>
            </a:r>
          </a:p>
        </p:txBody>
      </p:sp>
      <p:sp>
        <p:nvSpPr>
          <p:cNvPr id="28" name="右箭头 14"/>
          <p:cNvSpPr/>
          <p:nvPr/>
        </p:nvSpPr>
        <p:spPr>
          <a:xfrm rot="19177662">
            <a:off x="2052776" y="4629341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14"/>
          <p:cNvSpPr/>
          <p:nvPr/>
        </p:nvSpPr>
        <p:spPr>
          <a:xfrm rot="19177662">
            <a:off x="9946319" y="4864915"/>
            <a:ext cx="885941" cy="198999"/>
          </a:xfrm>
          <a:custGeom>
            <a:avLst/>
            <a:gdLst>
              <a:gd name="connsiteX0" fmla="*/ 0 w 4220884"/>
              <a:gd name="connsiteY0" fmla="*/ 786294 h 2165056"/>
              <a:gd name="connsiteX1" fmla="*/ 2243040 w 4220884"/>
              <a:gd name="connsiteY1" fmla="*/ 786294 h 2165056"/>
              <a:gd name="connsiteX2" fmla="*/ 2243040 w 4220884"/>
              <a:gd name="connsiteY2" fmla="*/ 0 h 2165056"/>
              <a:gd name="connsiteX3" fmla="*/ 4220884 w 4220884"/>
              <a:gd name="connsiteY3" fmla="*/ 1082528 h 2165056"/>
              <a:gd name="connsiteX4" fmla="*/ 2243040 w 4220884"/>
              <a:gd name="connsiteY4" fmla="*/ 2165056 h 2165056"/>
              <a:gd name="connsiteX5" fmla="*/ 2243040 w 4220884"/>
              <a:gd name="connsiteY5" fmla="*/ 1378762 h 2165056"/>
              <a:gd name="connsiteX6" fmla="*/ 0 w 4220884"/>
              <a:gd name="connsiteY6" fmla="*/ 1378762 h 2165056"/>
              <a:gd name="connsiteX7" fmla="*/ 0 w 4220884"/>
              <a:gd name="connsiteY7" fmla="*/ 786294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15103 w 4235987"/>
              <a:gd name="connsiteY6" fmla="*/ 1378762 h 2165056"/>
              <a:gd name="connsiteX7" fmla="*/ 0 w 4235987"/>
              <a:gd name="connsiteY7" fmla="*/ 990257 h 2165056"/>
              <a:gd name="connsiteX0" fmla="*/ 0 w 4235987"/>
              <a:gd name="connsiteY0" fmla="*/ 990257 h 2165056"/>
              <a:gd name="connsiteX1" fmla="*/ 2258143 w 4235987"/>
              <a:gd name="connsiteY1" fmla="*/ 786294 h 2165056"/>
              <a:gd name="connsiteX2" fmla="*/ 2258143 w 4235987"/>
              <a:gd name="connsiteY2" fmla="*/ 0 h 2165056"/>
              <a:gd name="connsiteX3" fmla="*/ 4235987 w 4235987"/>
              <a:gd name="connsiteY3" fmla="*/ 1082528 h 2165056"/>
              <a:gd name="connsiteX4" fmla="*/ 2258143 w 4235987"/>
              <a:gd name="connsiteY4" fmla="*/ 2165056 h 2165056"/>
              <a:gd name="connsiteX5" fmla="*/ 2258143 w 4235987"/>
              <a:gd name="connsiteY5" fmla="*/ 1378762 h 2165056"/>
              <a:gd name="connsiteX6" fmla="*/ 65180 w 4235987"/>
              <a:gd name="connsiteY6" fmla="*/ 1159098 h 2165056"/>
              <a:gd name="connsiteX7" fmla="*/ 0 w 4235987"/>
              <a:gd name="connsiteY7" fmla="*/ 990257 h 2165056"/>
              <a:gd name="connsiteX0" fmla="*/ 0 w 4193496"/>
              <a:gd name="connsiteY0" fmla="*/ 1142505 h 2165056"/>
              <a:gd name="connsiteX1" fmla="*/ 2215652 w 4193496"/>
              <a:gd name="connsiteY1" fmla="*/ 786294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2215652 w 4193496"/>
              <a:gd name="connsiteY5" fmla="*/ 13787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1142505 h 2165056"/>
              <a:gd name="connsiteX1" fmla="*/ 3003228 w 4193496"/>
              <a:gd name="connsiteY1" fmla="*/ 891727 h 2165056"/>
              <a:gd name="connsiteX2" fmla="*/ 2215652 w 4193496"/>
              <a:gd name="connsiteY2" fmla="*/ 0 h 2165056"/>
              <a:gd name="connsiteX3" fmla="*/ 4193496 w 4193496"/>
              <a:gd name="connsiteY3" fmla="*/ 1082528 h 2165056"/>
              <a:gd name="connsiteX4" fmla="*/ 2215652 w 4193496"/>
              <a:gd name="connsiteY4" fmla="*/ 2165056 h 2165056"/>
              <a:gd name="connsiteX5" fmla="*/ 3044744 w 4193496"/>
              <a:gd name="connsiteY5" fmla="*/ 1058262 h 2165056"/>
              <a:gd name="connsiteX6" fmla="*/ 22689 w 4193496"/>
              <a:gd name="connsiteY6" fmla="*/ 1159098 h 2165056"/>
              <a:gd name="connsiteX7" fmla="*/ 0 w 4193496"/>
              <a:gd name="connsiteY7" fmla="*/ 1142505 h 2165056"/>
              <a:gd name="connsiteX0" fmla="*/ 0 w 4193496"/>
              <a:gd name="connsiteY0" fmla="*/ 554432 h 1576983"/>
              <a:gd name="connsiteX1" fmla="*/ 3003228 w 4193496"/>
              <a:gd name="connsiteY1" fmla="*/ 303654 h 1576983"/>
              <a:gd name="connsiteX2" fmla="*/ 2612199 w 4193496"/>
              <a:gd name="connsiteY2" fmla="*/ 0 h 1576983"/>
              <a:gd name="connsiteX3" fmla="*/ 4193496 w 4193496"/>
              <a:gd name="connsiteY3" fmla="*/ 494455 h 1576983"/>
              <a:gd name="connsiteX4" fmla="*/ 2215652 w 4193496"/>
              <a:gd name="connsiteY4" fmla="*/ 1576983 h 1576983"/>
              <a:gd name="connsiteX5" fmla="*/ 3044744 w 4193496"/>
              <a:gd name="connsiteY5" fmla="*/ 470189 h 1576983"/>
              <a:gd name="connsiteX6" fmla="*/ 22689 w 4193496"/>
              <a:gd name="connsiteY6" fmla="*/ 571025 h 1576983"/>
              <a:gd name="connsiteX7" fmla="*/ 0 w 4193496"/>
              <a:gd name="connsiteY7" fmla="*/ 554432 h 1576983"/>
              <a:gd name="connsiteX0" fmla="*/ 0 w 4193496"/>
              <a:gd name="connsiteY0" fmla="*/ 554432 h 790295"/>
              <a:gd name="connsiteX1" fmla="*/ 3003228 w 4193496"/>
              <a:gd name="connsiteY1" fmla="*/ 303654 h 790295"/>
              <a:gd name="connsiteX2" fmla="*/ 2612199 w 4193496"/>
              <a:gd name="connsiteY2" fmla="*/ 0 h 790295"/>
              <a:gd name="connsiteX3" fmla="*/ 4193496 w 4193496"/>
              <a:gd name="connsiteY3" fmla="*/ 494455 h 790295"/>
              <a:gd name="connsiteX4" fmla="*/ 2722314 w 4193496"/>
              <a:gd name="connsiteY4" fmla="*/ 790295 h 790295"/>
              <a:gd name="connsiteX5" fmla="*/ 3044744 w 4193496"/>
              <a:gd name="connsiteY5" fmla="*/ 470189 h 790295"/>
              <a:gd name="connsiteX6" fmla="*/ 22689 w 4193496"/>
              <a:gd name="connsiteY6" fmla="*/ 571025 h 790295"/>
              <a:gd name="connsiteX7" fmla="*/ 0 w 4193496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003228 w 4209641"/>
              <a:gd name="connsiteY1" fmla="*/ 30365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044744 w 4209641"/>
              <a:gd name="connsiteY5" fmla="*/ 470189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554432 h 790295"/>
              <a:gd name="connsiteX1" fmla="*/ 3203254 w 4209641"/>
              <a:gd name="connsiteY1" fmla="*/ 312484 h 790295"/>
              <a:gd name="connsiteX2" fmla="*/ 2612199 w 4209641"/>
              <a:gd name="connsiteY2" fmla="*/ 0 h 790295"/>
              <a:gd name="connsiteX3" fmla="*/ 4209641 w 4209641"/>
              <a:gd name="connsiteY3" fmla="*/ 328815 h 790295"/>
              <a:gd name="connsiteX4" fmla="*/ 2722314 w 4209641"/>
              <a:gd name="connsiteY4" fmla="*/ 790295 h 790295"/>
              <a:gd name="connsiteX5" fmla="*/ 3232748 w 4209641"/>
              <a:gd name="connsiteY5" fmla="*/ 415913 h 790295"/>
              <a:gd name="connsiteX6" fmla="*/ 22689 w 4209641"/>
              <a:gd name="connsiteY6" fmla="*/ 571025 h 790295"/>
              <a:gd name="connsiteX7" fmla="*/ 0 w 4209641"/>
              <a:gd name="connsiteY7" fmla="*/ 554432 h 790295"/>
              <a:gd name="connsiteX0" fmla="*/ 0 w 4209641"/>
              <a:gd name="connsiteY0" fmla="*/ 416916 h 652779"/>
              <a:gd name="connsiteX1" fmla="*/ 3203254 w 4209641"/>
              <a:gd name="connsiteY1" fmla="*/ 174968 h 652779"/>
              <a:gd name="connsiteX2" fmla="*/ 2906063 w 4209641"/>
              <a:gd name="connsiteY2" fmla="*/ 0 h 652779"/>
              <a:gd name="connsiteX3" fmla="*/ 4209641 w 4209641"/>
              <a:gd name="connsiteY3" fmla="*/ 191299 h 652779"/>
              <a:gd name="connsiteX4" fmla="*/ 2722314 w 4209641"/>
              <a:gd name="connsiteY4" fmla="*/ 652779 h 652779"/>
              <a:gd name="connsiteX5" fmla="*/ 3232748 w 4209641"/>
              <a:gd name="connsiteY5" fmla="*/ 278397 h 652779"/>
              <a:gd name="connsiteX6" fmla="*/ 22689 w 4209641"/>
              <a:gd name="connsiteY6" fmla="*/ 433509 h 652779"/>
              <a:gd name="connsiteX7" fmla="*/ 0 w 4209641"/>
              <a:gd name="connsiteY7" fmla="*/ 416916 h 652779"/>
              <a:gd name="connsiteX0" fmla="*/ 0 w 4209641"/>
              <a:gd name="connsiteY0" fmla="*/ 416916 h 488168"/>
              <a:gd name="connsiteX1" fmla="*/ 3203254 w 4209641"/>
              <a:gd name="connsiteY1" fmla="*/ 174968 h 488168"/>
              <a:gd name="connsiteX2" fmla="*/ 2906063 w 4209641"/>
              <a:gd name="connsiteY2" fmla="*/ 0 h 488168"/>
              <a:gd name="connsiteX3" fmla="*/ 4209641 w 4209641"/>
              <a:gd name="connsiteY3" fmla="*/ 191299 h 488168"/>
              <a:gd name="connsiteX4" fmla="*/ 3039501 w 4209641"/>
              <a:gd name="connsiteY4" fmla="*/ 488168 h 488168"/>
              <a:gd name="connsiteX5" fmla="*/ 3232748 w 4209641"/>
              <a:gd name="connsiteY5" fmla="*/ 278397 h 488168"/>
              <a:gd name="connsiteX6" fmla="*/ 22689 w 4209641"/>
              <a:gd name="connsiteY6" fmla="*/ 433509 h 488168"/>
              <a:gd name="connsiteX7" fmla="*/ 0 w 4209641"/>
              <a:gd name="connsiteY7" fmla="*/ 416916 h 488168"/>
              <a:gd name="connsiteX0" fmla="*/ 0 w 4209641"/>
              <a:gd name="connsiteY0" fmla="*/ 416916 h 457319"/>
              <a:gd name="connsiteX1" fmla="*/ 3203254 w 4209641"/>
              <a:gd name="connsiteY1" fmla="*/ 174968 h 457319"/>
              <a:gd name="connsiteX2" fmla="*/ 2906063 w 4209641"/>
              <a:gd name="connsiteY2" fmla="*/ 0 h 457319"/>
              <a:gd name="connsiteX3" fmla="*/ 4209641 w 4209641"/>
              <a:gd name="connsiteY3" fmla="*/ 191299 h 457319"/>
              <a:gd name="connsiteX4" fmla="*/ 3028810 w 4209641"/>
              <a:gd name="connsiteY4" fmla="*/ 457319 h 457319"/>
              <a:gd name="connsiteX5" fmla="*/ 3232748 w 4209641"/>
              <a:gd name="connsiteY5" fmla="*/ 278397 h 457319"/>
              <a:gd name="connsiteX6" fmla="*/ 22689 w 4209641"/>
              <a:gd name="connsiteY6" fmla="*/ 433509 h 457319"/>
              <a:gd name="connsiteX7" fmla="*/ 0 w 4209641"/>
              <a:gd name="connsiteY7" fmla="*/ 416916 h 457319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32748 w 4209641"/>
              <a:gd name="connsiteY5" fmla="*/ 278397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67215"/>
              <a:gd name="connsiteX1" fmla="*/ 3203254 w 4209641"/>
              <a:gd name="connsiteY1" fmla="*/ 174968 h 467215"/>
              <a:gd name="connsiteX2" fmla="*/ 2906063 w 4209641"/>
              <a:gd name="connsiteY2" fmla="*/ 0 h 467215"/>
              <a:gd name="connsiteX3" fmla="*/ 4209641 w 4209641"/>
              <a:gd name="connsiteY3" fmla="*/ 191299 h 467215"/>
              <a:gd name="connsiteX4" fmla="*/ 3009478 w 4209641"/>
              <a:gd name="connsiteY4" fmla="*/ 467215 h 467215"/>
              <a:gd name="connsiteX5" fmla="*/ 3227447 w 4209641"/>
              <a:gd name="connsiteY5" fmla="*/ 292110 h 467215"/>
              <a:gd name="connsiteX6" fmla="*/ 22689 w 4209641"/>
              <a:gd name="connsiteY6" fmla="*/ 433509 h 467215"/>
              <a:gd name="connsiteX7" fmla="*/ 0 w 4209641"/>
              <a:gd name="connsiteY7" fmla="*/ 416916 h 467215"/>
              <a:gd name="connsiteX0" fmla="*/ 0 w 4209641"/>
              <a:gd name="connsiteY0" fmla="*/ 416916 h 472324"/>
              <a:gd name="connsiteX1" fmla="*/ 3203254 w 4209641"/>
              <a:gd name="connsiteY1" fmla="*/ 174968 h 472324"/>
              <a:gd name="connsiteX2" fmla="*/ 2906063 w 4209641"/>
              <a:gd name="connsiteY2" fmla="*/ 0 h 472324"/>
              <a:gd name="connsiteX3" fmla="*/ 4209641 w 4209641"/>
              <a:gd name="connsiteY3" fmla="*/ 191299 h 472324"/>
              <a:gd name="connsiteX4" fmla="*/ 2996426 w 4209641"/>
              <a:gd name="connsiteY4" fmla="*/ 472324 h 472324"/>
              <a:gd name="connsiteX5" fmla="*/ 3227447 w 4209641"/>
              <a:gd name="connsiteY5" fmla="*/ 292110 h 472324"/>
              <a:gd name="connsiteX6" fmla="*/ 22689 w 4209641"/>
              <a:gd name="connsiteY6" fmla="*/ 433509 h 472324"/>
              <a:gd name="connsiteX7" fmla="*/ 0 w 4209641"/>
              <a:gd name="connsiteY7" fmla="*/ 416916 h 47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641" h="472324">
                <a:moveTo>
                  <a:pt x="0" y="416916"/>
                </a:moveTo>
                <a:lnTo>
                  <a:pt x="3203254" y="174968"/>
                </a:lnTo>
                <a:lnTo>
                  <a:pt x="2906063" y="0"/>
                </a:lnTo>
                <a:lnTo>
                  <a:pt x="4209641" y="191299"/>
                </a:lnTo>
                <a:lnTo>
                  <a:pt x="2996426" y="472324"/>
                </a:lnTo>
                <a:lnTo>
                  <a:pt x="3227447" y="292110"/>
                </a:lnTo>
                <a:lnTo>
                  <a:pt x="22689" y="433509"/>
                </a:lnTo>
                <a:lnTo>
                  <a:pt x="0" y="416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6DCEF5-5A94-3418-6B22-A77598ABB3C4}"/>
              </a:ext>
            </a:extLst>
          </p:cNvPr>
          <p:cNvSpPr/>
          <p:nvPr/>
        </p:nvSpPr>
        <p:spPr>
          <a:xfrm>
            <a:off x="252261" y="952663"/>
            <a:ext cx="82409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2in1:Oragnaic and inorganic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Input: Dataset including formula and smile codes.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Button for featurization (Test and train dataset generation)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RDKit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600" b="1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Matminer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(HOMO/LUMO/Atomic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property)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Descriptors: Hybrid inorganic organic (2in1) 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zh-CN" altLang="en-US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6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Featurize</a:t>
            </a:r>
            <a:r>
              <a:rPr lang="en-US" altLang="zh-CN" sz="16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75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640474" y="6321779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3815" r="1537"/>
          <a:stretch/>
        </p:blipFill>
        <p:spPr>
          <a:xfrm>
            <a:off x="6906843" y="705211"/>
            <a:ext cx="4912286" cy="59333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2871" y="290649"/>
            <a:ext cx="2626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CSV template</a:t>
            </a:r>
          </a:p>
        </p:txBody>
      </p:sp>
      <p:sp>
        <p:nvSpPr>
          <p:cNvPr id="8" name="矩形 7"/>
          <p:cNvSpPr/>
          <p:nvPr/>
        </p:nvSpPr>
        <p:spPr>
          <a:xfrm>
            <a:off x="180975" y="1132398"/>
            <a:ext cx="642937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Inorganic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column 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name ending with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Organic: column name ending with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</a:p>
          <a:p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Details: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Formula: column name ending with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Formula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Smiles: column name ending with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Smiles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Last column: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Other columns : Formula, Smiles and other experimental </a:t>
            </a:r>
            <a:r>
              <a:rPr lang="en-US" altLang="zh-CN" sz="24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varible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</a:t>
            </a:r>
          </a:p>
          <a:p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Subsequent process:</a:t>
            </a:r>
          </a:p>
          <a:p>
            <a:r>
              <a:rPr lang="en-US" altLang="zh-CN" sz="2400" b="1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NJmat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-Automatic modeling and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prediction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29698" y="0"/>
            <a:ext cx="1531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Raw dataset</a:t>
            </a:r>
          </a:p>
        </p:txBody>
      </p:sp>
      <p:sp>
        <p:nvSpPr>
          <p:cNvPr id="10" name="矩形 9"/>
          <p:cNvSpPr/>
          <p:nvPr/>
        </p:nvSpPr>
        <p:spPr>
          <a:xfrm>
            <a:off x="6926839" y="657084"/>
            <a:ext cx="3549494" cy="5981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655403" y="657083"/>
            <a:ext cx="754544" cy="5981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78761" y="319565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Input formulas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36609" y="319565"/>
            <a:ext cx="154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Target output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480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0F1423"/>
    </a:dk2>
    <a:lt2>
      <a:srgbClr val="FFFFFF"/>
    </a:lt2>
    <a:accent1>
      <a:srgbClr val="6096E6"/>
    </a:accent1>
    <a:accent2>
      <a:srgbClr val="58B6E5"/>
    </a:accent2>
    <a:accent3>
      <a:srgbClr val="56CA95"/>
    </a:accent3>
    <a:accent4>
      <a:srgbClr val="FFBA55"/>
    </a:accent4>
    <a:accent5>
      <a:srgbClr val="F18870"/>
    </a:accent5>
    <a:accent6>
      <a:srgbClr val="EC5F74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0F1423"/>
    </a:dk2>
    <a:lt2>
      <a:srgbClr val="FFFFFF"/>
    </a:lt2>
    <a:accent1>
      <a:srgbClr val="6096E6"/>
    </a:accent1>
    <a:accent2>
      <a:srgbClr val="58B6E5"/>
    </a:accent2>
    <a:accent3>
      <a:srgbClr val="56CA95"/>
    </a:accent3>
    <a:accent4>
      <a:srgbClr val="FFBA55"/>
    </a:accent4>
    <a:accent5>
      <a:srgbClr val="F18870"/>
    </a:accent5>
    <a:accent6>
      <a:srgbClr val="EC5F74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13296</TotalTime>
  <Words>1318</Words>
  <Application>Microsoft Office PowerPoint</Application>
  <PresentationFormat>宽屏</PresentationFormat>
  <Paragraphs>298</Paragraphs>
  <Slides>45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2" baseType="lpstr">
      <vt:lpstr>等线</vt:lpstr>
      <vt:lpstr>华文楷体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Smiles: can be extracted from websites (e.g., Pubchem)</vt:lpstr>
      <vt:lpstr>2.3. More buttons for featurization</vt:lpstr>
      <vt:lpstr>2.3. Other button for featurization: one-hot</vt:lpstr>
      <vt:lpstr>3. Dataset import</vt:lpstr>
      <vt:lpstr>3.1. Dataset import</vt:lpstr>
      <vt:lpstr>3.2. Heatmap after data import</vt:lpstr>
      <vt:lpstr>4. Preprocessing</vt:lpstr>
      <vt:lpstr>4.1. Preprocessing: RFE feature selection</vt:lpstr>
      <vt:lpstr>4.1 Preprocessing</vt:lpstr>
      <vt:lpstr>4.1 Preprocessing: Feature after feature selection</vt:lpstr>
      <vt:lpstr>4.2 Preprocessing → Heatmap after feature selection</vt:lpstr>
      <vt:lpstr>4.2 Preprocessing→ Pairplot after feature selection</vt:lpstr>
      <vt:lpstr>4.3.1 Preprocessing → Feature importance ranking before feature selection</vt:lpstr>
      <vt:lpstr>4.3.2 Preprocessing → Feature importance ranking after feature selection</vt:lpstr>
      <vt:lpstr>PowerPoint 演示文稿</vt:lpstr>
      <vt:lpstr>5.1 Machine learning model construction</vt:lpstr>
      <vt:lpstr>5.2. Machine learning: hyperparameters setting（independent dialog）</vt:lpstr>
      <vt:lpstr>5.3. Machine learning : data fitting/accuracy/hyperparameters</vt:lpstr>
      <vt:lpstr>5.4 Machine learning classification task（e.g., Stable or unstable）</vt:lpstr>
      <vt:lpstr>PowerPoint 演示文稿</vt:lpstr>
      <vt:lpstr>Visual space prediction</vt:lpstr>
      <vt:lpstr>Visual space prediction</vt:lpstr>
      <vt:lpstr>Visual space prediction</vt:lpstr>
      <vt:lpstr>PowerPoint 演示文稿</vt:lpstr>
      <vt:lpstr>Shap feature analysis</vt:lpstr>
      <vt:lpstr>PowerPoint 演示文稿</vt:lpstr>
      <vt:lpstr>PowerPoint 演示文稿</vt:lpstr>
      <vt:lpstr>Genetic model construction：import csv dataset</vt:lpstr>
      <vt:lpstr>Genetic model construction：Figure generation</vt:lpstr>
      <vt:lpstr>Genetic model construction：Symbolic Tree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User</cp:lastModifiedBy>
  <cp:revision>1086</cp:revision>
  <dcterms:created xsi:type="dcterms:W3CDTF">2019-06-19T02:08:00Z</dcterms:created>
  <dcterms:modified xsi:type="dcterms:W3CDTF">2024-03-13T06:46:32Z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6C0F4F82E354416C95915CF48EC0FD47</vt:lpwstr>
  </property>
</Properties>
</file>